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8" r:id="rId6"/>
    <p:sldId id="265" r:id="rId7"/>
    <p:sldId id="269" r:id="rId8"/>
    <p:sldId id="272" r:id="rId9"/>
    <p:sldId id="262" r:id="rId10"/>
    <p:sldId id="260" r:id="rId11"/>
    <p:sldId id="271" r:id="rId12"/>
    <p:sldId id="273" r:id="rId13"/>
    <p:sldId id="275" r:id="rId14"/>
    <p:sldId id="276" r:id="rId15"/>
    <p:sldId id="270" r:id="rId16"/>
    <p:sldId id="261" r:id="rId17"/>
    <p:sldId id="278" r:id="rId18"/>
    <p:sldId id="263" r:id="rId19"/>
    <p:sldId id="283" r:id="rId20"/>
    <p:sldId id="258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etie.ru/voyna_1914/kto_pod_smorgonju_ne_byval_tot_vojny_ne_vidal_448.htm" TargetMode="External"/><Relationship Id="rId2" Type="http://schemas.openxmlformats.org/officeDocument/2006/relationships/hyperlink" Target="http://hero1914.com/810-dnevnoe-protivostoyanie-u-smorgoni-1915-191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u="sng" dirty="0" smtClean="0"/>
              <a:t>Подготовила</a:t>
            </a:r>
            <a:r>
              <a:rPr lang="ru-RU" dirty="0" smtClean="0"/>
              <a:t>: Дрожжина Ольга Александровна</a:t>
            </a:r>
          </a:p>
          <a:p>
            <a:pPr algn="r"/>
            <a:r>
              <a:rPr lang="ru-RU" dirty="0" smtClean="0"/>
              <a:t>Учитель истории МБОУ «СОШ № 7 им. Н. В. </a:t>
            </a:r>
            <a:r>
              <a:rPr lang="ru-RU" dirty="0" err="1" smtClean="0"/>
              <a:t>Кордюкова</a:t>
            </a:r>
            <a:r>
              <a:rPr lang="ru-RU" dirty="0" smtClean="0"/>
              <a:t>»</a:t>
            </a:r>
          </a:p>
          <a:p>
            <a:pPr algn="r"/>
            <a:r>
              <a:rPr lang="ru-RU" dirty="0"/>
              <a:t>Тульской </a:t>
            </a:r>
            <a:r>
              <a:rPr lang="ru-RU" dirty="0" smtClean="0"/>
              <a:t>обл., г. </a:t>
            </a:r>
            <a:r>
              <a:rPr lang="ru-RU" dirty="0" err="1" smtClean="0"/>
              <a:t>Кимовск</a:t>
            </a:r>
            <a:r>
              <a:rPr lang="ru-RU" dirty="0" smtClean="0"/>
              <a:t>, ул. Молодежная, д. 5, кв. 36</a:t>
            </a:r>
          </a:p>
          <a:p>
            <a:pPr algn="r"/>
            <a:r>
              <a:rPr lang="en-US" dirty="0"/>
              <a:t>vesna200009@mail.ru</a:t>
            </a:r>
            <a:endParaRPr lang="ru-RU" dirty="0"/>
          </a:p>
          <a:p>
            <a:pPr algn="r"/>
            <a:r>
              <a:rPr lang="ru-RU" dirty="0" smtClean="0"/>
              <a:t>Тел: 8-953-421-80-59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700808"/>
            <a:ext cx="6683002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СМОРГОНЬ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 ДНЕЙ, ПОТРЯСШИХ МИР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18890"/>
          <a:stretch/>
        </p:blipFill>
        <p:spPr bwMode="auto">
          <a:xfrm>
            <a:off x="179512" y="217713"/>
            <a:ext cx="1885950" cy="634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19" y="332656"/>
            <a:ext cx="8644881" cy="3898776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«Я выбегаю из землянки. И вдруг сладкая удушливая волна охватывает меня. Я кричу: «Газы! Маски!» И бросаюсь в землянку. Рукой я нащупал противогаз и стал надевать его. Вокруг меня бегают солдаты, заматывая свои лица марлевыми масками. В бинокль я гляжу в сторону немцев. Теперь я вижу, как они из баллонов выпускают газ. Это зрелище отвратительно. Бешенство охватывает меня, когда я вижу, как методично и хладнокровно они это делают. Я приказываю открыть огонь по этим </a:t>
            </a:r>
            <a:r>
              <a:rPr lang="ru-RU" i="1" dirty="0" smtClean="0"/>
              <a:t>мерзавцам... </a:t>
            </a:r>
            <a:r>
              <a:rPr lang="ru-RU" i="1" dirty="0"/>
              <a:t>Я вдруг вижу, что многие (наши) солдаты лежат мертвыми. Их — большинство. Я слышу звуки рожка в немецких окопах. Это отравители играют отбой. Газовая атака окончена... На моем платке кровь от ужасной рвоты</a:t>
            </a:r>
            <a:r>
              <a:rPr lang="ru-RU" i="1" dirty="0" smtClean="0"/>
              <a:t>...»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r">
              <a:buNone/>
            </a:pPr>
            <a:r>
              <a:rPr lang="ru-RU" dirty="0" smtClean="0"/>
              <a:t>Михаил Зощенко </a:t>
            </a:r>
            <a:r>
              <a:rPr lang="ru-RU" dirty="0"/>
              <a:t>о газовой атаке, предпринятой </a:t>
            </a:r>
            <a:r>
              <a:rPr lang="ru-RU" dirty="0" smtClean="0"/>
              <a:t>немцами</a:t>
            </a:r>
          </a:p>
          <a:p>
            <a:pPr marL="0" indent="0" algn="r">
              <a:buNone/>
            </a:pPr>
            <a:r>
              <a:rPr lang="ru-RU" dirty="0" smtClean="0"/>
              <a:t>под </a:t>
            </a:r>
            <a:r>
              <a:rPr lang="ru-RU" dirty="0"/>
              <a:t>Сморгонью в ночь на 20 июля 1916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4" name="Picture 2" descr="http://www.stoletie.ru/upload/iblock/484/22.jpg?rand=835112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24944"/>
            <a:ext cx="3055401" cy="371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03848" y="6037684"/>
            <a:ext cx="46824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М. Зощенко </a:t>
            </a:r>
            <a:r>
              <a:rPr lang="ru-RU" dirty="0" smtClean="0"/>
              <a:t>на передовой под Сморгонью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6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8864" cy="1143000"/>
          </a:xfrm>
        </p:spPr>
        <p:txBody>
          <a:bodyPr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Газовые атаки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5904" y="1412776"/>
            <a:ext cx="377204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апреля 1916 года газовые атаки вошли в разряд обычных боевых действий. Нарастало ожесточение воюющих сторон</a:t>
            </a:r>
            <a:r>
              <a:rPr lang="ru-RU" dirty="0" smtClean="0"/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27984" y="4581128"/>
            <a:ext cx="4392488" cy="201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/>
              <a:t>сентября 1916 года </a:t>
            </a:r>
            <a:r>
              <a:rPr lang="ru-RU" dirty="0" smtClean="0"/>
              <a:t>впервые </a:t>
            </a:r>
            <a:r>
              <a:rPr lang="ru-RU" dirty="0"/>
              <a:t>в войне русские войска применили газ. На германские окопы за 15 минут атаки его было выпущено 13 тонн.</a:t>
            </a:r>
          </a:p>
        </p:txBody>
      </p:sp>
      <p:pic>
        <p:nvPicPr>
          <p:cNvPr id="9221" name="Picture 5" descr="I:\Конкурс Урока Истории\Газобалонная установка русских войск под Сморгонью. Ответ на немецкую химическую ата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31733" cy="27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sr.mil.by/wp-content/uploads/2014/01/08_1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5602"/>
          <a:stretch/>
        </p:blipFill>
        <p:spPr bwMode="auto">
          <a:xfrm>
            <a:off x="5508104" y="2132856"/>
            <a:ext cx="3472123" cy="20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vsr.mil.by/wp-content/uploads/2014/01/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264"/>
            <a:ext cx="3575183" cy="21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75656" y="2492896"/>
            <a:ext cx="3772040" cy="152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dirty="0" smtClean="0"/>
              <a:t>По воспоминаниям участников тех боев, впоследствии солдаты инстинктивно даже утренний туман стали воспринимать за отравляющий хлор.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Подвиг «</a:t>
            </a:r>
            <a:r>
              <a:rPr lang="ru-RU" dirty="0" err="1" smtClean="0">
                <a:solidFill>
                  <a:srgbClr val="FF0000"/>
                </a:solidFill>
              </a:rPr>
              <a:t>ильи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муромца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654" y="1052736"/>
            <a:ext cx="8670913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25 сентября 1916 года в 20 км южнее Сморгони, у Крево, совершил подвиг экипаж воздушного корабля «Илья </a:t>
            </a:r>
            <a:r>
              <a:rPr lang="ru-RU" dirty="0" smtClean="0"/>
              <a:t>Муромец - </a:t>
            </a:r>
            <a:r>
              <a:rPr lang="en-US" dirty="0"/>
              <a:t>XVI</a:t>
            </a:r>
            <a:r>
              <a:rPr lang="ru-RU" dirty="0" smtClean="0"/>
              <a:t>» поручика</a:t>
            </a:r>
            <a:r>
              <a:rPr lang="ru-RU" dirty="0"/>
              <a:t> </a:t>
            </a:r>
            <a:r>
              <a:rPr lang="ru-RU" b="1" dirty="0"/>
              <a:t>Д. </a:t>
            </a:r>
            <a:r>
              <a:rPr lang="ru-RU" b="1" dirty="0" err="1" smtClean="0"/>
              <a:t>Мокшеева</a:t>
            </a:r>
            <a:r>
              <a:rPr lang="ru-RU" b="1" dirty="0" smtClean="0"/>
              <a:t>. </a:t>
            </a:r>
            <a:r>
              <a:rPr lang="ru-RU" dirty="0" smtClean="0"/>
              <a:t>Корабль </a:t>
            </a:r>
            <a:r>
              <a:rPr lang="ru-RU" dirty="0"/>
              <a:t>оказался атакован четырьмя немецкими истребителями. Три из них были сбиты, но погиб и экипаж русского корабля</a:t>
            </a:r>
            <a:r>
              <a:rPr lang="ru-RU" dirty="0" smtClean="0"/>
              <a:t>.</a:t>
            </a:r>
          </a:p>
        </p:txBody>
      </p:sp>
      <p:pic>
        <p:nvPicPr>
          <p:cNvPr id="10244" name="Picture 4" descr="http://www.stoletie.ru/upload/iblock/0c8/12.jpg?rand=333147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28" y="1988839"/>
            <a:ext cx="6535344" cy="37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181" y="5877272"/>
            <a:ext cx="828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Экипаж  бомбардировщика «Илья Муромец - </a:t>
            </a:r>
            <a:r>
              <a:rPr lang="en-US" sz="1600" dirty="0" smtClean="0"/>
              <a:t>XVI</a:t>
            </a:r>
            <a:r>
              <a:rPr lang="ru-RU" sz="1600" dirty="0" smtClean="0"/>
              <a:t>» (сидят слева направо): поручик Ф. </a:t>
            </a:r>
            <a:r>
              <a:rPr lang="ru-RU" sz="1600" dirty="0" err="1" smtClean="0"/>
              <a:t>Гаибов</a:t>
            </a:r>
            <a:r>
              <a:rPr lang="ru-RU" sz="1600" dirty="0" smtClean="0"/>
              <a:t>, </a:t>
            </a:r>
            <a:r>
              <a:rPr lang="ru-RU" sz="1600" dirty="0"/>
              <a:t>помощник командира поручик М</a:t>
            </a:r>
            <a:r>
              <a:rPr lang="ru-RU" sz="1600" dirty="0" smtClean="0"/>
              <a:t>. А. </a:t>
            </a:r>
            <a:r>
              <a:rPr lang="ru-RU" sz="1600" dirty="0" err="1" smtClean="0"/>
              <a:t>Рахмин</a:t>
            </a:r>
            <a:r>
              <a:rPr lang="ru-RU" sz="1600" dirty="0"/>
              <a:t>, командир корабля Д</a:t>
            </a:r>
            <a:r>
              <a:rPr lang="ru-RU" sz="1600" dirty="0" smtClean="0"/>
              <a:t>. Д</a:t>
            </a:r>
            <a:r>
              <a:rPr lang="ru-RU" sz="1600" dirty="0"/>
              <a:t>. </a:t>
            </a:r>
            <a:r>
              <a:rPr lang="ru-RU" sz="1600" dirty="0" err="1"/>
              <a:t>Мокшеев</a:t>
            </a:r>
            <a:r>
              <a:rPr lang="ru-RU" sz="1600" dirty="0"/>
              <a:t> и механик-пулеметчик корнет О</a:t>
            </a:r>
            <a:r>
              <a:rPr lang="ru-RU" sz="1600" dirty="0" smtClean="0"/>
              <a:t>. С. Карпов</a:t>
            </a:r>
            <a:r>
              <a:rPr lang="ru-RU" sz="1600" dirty="0"/>
              <a:t>. Сзади – группа наземного </a:t>
            </a:r>
            <a:r>
              <a:rPr lang="ru-RU" sz="1600" dirty="0" smtClean="0"/>
              <a:t>обслуживания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73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Подвиг «</a:t>
            </a:r>
            <a:r>
              <a:rPr lang="ru-RU" dirty="0" err="1" smtClean="0">
                <a:solidFill>
                  <a:srgbClr val="FF0000"/>
                </a:solidFill>
              </a:rPr>
              <a:t>ильи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муромца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654" y="1052736"/>
            <a:ext cx="5688497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Авиаторов, Георгиевских кавалеров, поручиков </a:t>
            </a:r>
            <a:r>
              <a:rPr lang="ru-RU" b="1" dirty="0"/>
              <a:t>Д. </a:t>
            </a:r>
            <a:r>
              <a:rPr lang="ru-RU" b="1" dirty="0" err="1"/>
              <a:t>Мокшеева</a:t>
            </a:r>
            <a:r>
              <a:rPr lang="ru-RU" b="1" dirty="0"/>
              <a:t>, О. Карпова, Ф. </a:t>
            </a:r>
            <a:r>
              <a:rPr lang="ru-RU" b="1" dirty="0" err="1"/>
              <a:t>Гаибова</a:t>
            </a:r>
            <a:r>
              <a:rPr lang="ru-RU" b="1" dirty="0"/>
              <a:t> и М. </a:t>
            </a:r>
            <a:r>
              <a:rPr lang="ru-RU" b="1" dirty="0" err="1"/>
              <a:t>Рахмина</a:t>
            </a:r>
            <a:r>
              <a:rPr lang="ru-RU" dirty="0"/>
              <a:t>, немцы похоронили с почестями, как неизвестных героев на воинском кладбище у деревни  </a:t>
            </a:r>
            <a:r>
              <a:rPr lang="ru-RU" dirty="0" err="1"/>
              <a:t>Боруны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30559" y="603366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Памятный знак, сделанный немцами из обломков самолета «Муромец-ХYI» близ деревни </a:t>
            </a:r>
            <a:r>
              <a:rPr lang="ru-RU" sz="1600" dirty="0" err="1"/>
              <a:t>Боруны</a:t>
            </a:r>
            <a:r>
              <a:rPr lang="ru-RU" sz="1600" dirty="0"/>
              <a:t>. 1916 г.</a:t>
            </a:r>
          </a:p>
        </p:txBody>
      </p:sp>
      <p:pic>
        <p:nvPicPr>
          <p:cNvPr id="11266" name="Picture 2" descr="http://www.stoletie.ru/upload/iblock/3c4/23.jpg?rand=988730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9965"/>
            <a:ext cx="26510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ro1914.com/wp-content/uploads/2010/11/%D0%91%D0%B0%D1%80%D0%B5%D0%BB%D1%8C%D0%B5%D1%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74" y="169839"/>
            <a:ext cx="2997070" cy="43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59" y="4617876"/>
            <a:ext cx="303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Барельеф в честь погибших летчиков-членов экипажа "Ильи Муромца"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59831" y="2564904"/>
            <a:ext cx="2952327" cy="308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dirty="0" smtClean="0"/>
              <a:t>Это была единственная боевая потеря на территории противника такого самолета в русской армии за всю войну.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rgbClr val="FF0000"/>
                </a:solidFill>
              </a:rPr>
              <a:t>1917 год…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5328592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Наступил 1917 год. Февральская революция всколыхнула войска</a:t>
            </a:r>
            <a:r>
              <a:rPr lang="ru-RU" dirty="0" smtClean="0"/>
              <a:t>. </a:t>
            </a:r>
            <a:r>
              <a:rPr lang="ru-RU" dirty="0"/>
              <a:t>19-23 июля была предпринята попытка прорвать фронт на участке Сморгонь – </a:t>
            </a:r>
            <a:r>
              <a:rPr lang="ru-RU" dirty="0" smtClean="0"/>
              <a:t>Крево, но </a:t>
            </a:r>
            <a:r>
              <a:rPr lang="ru-RU" dirty="0"/>
              <a:t>наступление </a:t>
            </a:r>
            <a:r>
              <a:rPr lang="ru-RU" dirty="0" smtClean="0"/>
              <a:t>провалилось.</a:t>
            </a:r>
          </a:p>
          <a:p>
            <a:pPr marL="0" indent="0" algn="r">
              <a:buNone/>
            </a:pPr>
            <a:r>
              <a:rPr lang="ru-RU" dirty="0"/>
              <a:t>Не вдохновило солдат пехотных частей и участие в атаке женского добровольческого «батальона смерти» под командованием </a:t>
            </a:r>
            <a:r>
              <a:rPr lang="ru-RU" dirty="0" smtClean="0"/>
              <a:t>прапорщика Марии </a:t>
            </a:r>
            <a:r>
              <a:rPr lang="ru-RU" dirty="0"/>
              <a:t>Бочкаревой.</a:t>
            </a:r>
          </a:p>
        </p:txBody>
      </p:sp>
      <p:pic>
        <p:nvPicPr>
          <p:cNvPr id="12290" name="Picture 2" descr="http://klin-demianovo.ru/wp-content/uploads/2014/03/e2a425e840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9653"/>
            <a:ext cx="4876801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lin-demianovo.ru/wp-content/uploads/2014/03/f9a25d745c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26366" cy="43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49424"/>
            <a:ext cx="4536504" cy="1623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1917 году Сморгонь была </a:t>
            </a:r>
            <a:r>
              <a:rPr lang="ru-RU" dirty="0"/>
              <a:t>полностью </a:t>
            </a:r>
            <a:r>
              <a:rPr lang="ru-RU" dirty="0" smtClean="0"/>
              <a:t>разрушена </a:t>
            </a:r>
            <a:r>
              <a:rPr lang="ru-RU" dirty="0"/>
              <a:t>германской артиллерией, </a:t>
            </a:r>
            <a:r>
              <a:rPr lang="ru-RU" dirty="0" smtClean="0"/>
              <a:t>изрыта </a:t>
            </a:r>
            <a:r>
              <a:rPr lang="ru-RU" dirty="0"/>
              <a:t>окопами и траншеями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Газета «Нива» №25 за 1916 год называла </a:t>
            </a:r>
            <a:r>
              <a:rPr lang="ru-RU" dirty="0" smtClean="0"/>
              <a:t>Сморгонь «</a:t>
            </a:r>
            <a:r>
              <a:rPr lang="ru-RU" dirty="0"/>
              <a:t>мертвым городом».</a:t>
            </a:r>
          </a:p>
        </p:txBody>
      </p:sp>
      <p:pic>
        <p:nvPicPr>
          <p:cNvPr id="5123" name="Picture 3" descr="I:\Конкурс Урока Истории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812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toletie.ru/upload/iblock/287/9.jpg?rand=967531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85" y="1772816"/>
            <a:ext cx="44404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9512" y="3686877"/>
            <a:ext cx="4464494" cy="2982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Дисциплина в армии стремительно </a:t>
            </a:r>
            <a:r>
              <a:rPr lang="ru-RU" dirty="0" smtClean="0"/>
              <a:t>падала, преобладающим явилось </a:t>
            </a:r>
            <a:r>
              <a:rPr lang="ru-RU" dirty="0"/>
              <a:t>стремление к миру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 декабря в местечке Солы, в 10 км западнее Сморгони (на десять дней раньше общего перемирия, подписанного в Бресте 15 декабря</a:t>
            </a:r>
            <a:r>
              <a:rPr lang="ru-RU" dirty="0" smtClean="0"/>
              <a:t>) русские войска заключили</a:t>
            </a:r>
            <a:r>
              <a:rPr lang="ru-RU" dirty="0"/>
              <a:t>  перемирие с немцами.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Боевые </a:t>
            </a:r>
            <a:r>
              <a:rPr lang="ru-RU" dirty="0"/>
              <a:t>действия были приостановлены на два </a:t>
            </a:r>
            <a:r>
              <a:rPr lang="ru-RU" dirty="0" smtClean="0"/>
              <a:t>месяца.</a:t>
            </a:r>
            <a:endParaRPr lang="ru-RU" dirty="0"/>
          </a:p>
        </p:txBody>
      </p:sp>
      <p:pic>
        <p:nvPicPr>
          <p:cNvPr id="8" name="Picture 2" descr="http://amnesia.pavelbers.com/Marija%20Bochkareva%202258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1" b="30934"/>
          <a:stretch/>
        </p:blipFill>
        <p:spPr bwMode="auto">
          <a:xfrm>
            <a:off x="4788024" y="4530958"/>
            <a:ext cx="3888432" cy="210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гнутая влево стрелка 13"/>
          <p:cNvSpPr/>
          <p:nvPr/>
        </p:nvSpPr>
        <p:spPr>
          <a:xfrm rot="15722474">
            <a:off x="4717623" y="4855007"/>
            <a:ext cx="516606" cy="1363762"/>
          </a:xfrm>
          <a:prstGeom prst="curvedRightArrow">
            <a:avLst>
              <a:gd name="adj1" fmla="val 17746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4914" y="1771261"/>
            <a:ext cx="398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Сморгонь  после многомесячных боев, март 1917 г.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19" y="332656"/>
            <a:ext cx="6897421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боях у Сморгони приняли участие многие в последующем известные </a:t>
            </a:r>
            <a:r>
              <a:rPr lang="ru-RU" dirty="0" smtClean="0"/>
              <a:t>люди.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 </a:t>
            </a:r>
            <a:r>
              <a:rPr lang="ru-RU" dirty="0"/>
              <a:t>октябре 1915 года у Сморгони был ранен будущий Маршал Советского Союза и министр обороны СССР, а тогда — пулеметчик 256-го </a:t>
            </a:r>
            <a:r>
              <a:rPr lang="ru-RU" dirty="0" err="1"/>
              <a:t>Елисаветградского</a:t>
            </a:r>
            <a:r>
              <a:rPr lang="ru-RU" dirty="0"/>
              <a:t> полка </a:t>
            </a:r>
            <a:r>
              <a:rPr lang="ru-RU" b="1" dirty="0"/>
              <a:t>Родион Малиновский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100-great.sokrytoe.com/uploads/posts/2012-11/1353881850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90" y="332656"/>
            <a:ext cx="16448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267744" y="2609541"/>
            <a:ext cx="6313143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В 1916-м водил в атаки солдат поручик 16-го </a:t>
            </a:r>
            <a:r>
              <a:rPr lang="ru-RU" dirty="0" err="1" smtClean="0"/>
              <a:t>Менгрельского</a:t>
            </a:r>
            <a:r>
              <a:rPr lang="ru-RU" dirty="0" smtClean="0"/>
              <a:t> гренадерского полка </a:t>
            </a:r>
            <a:r>
              <a:rPr lang="ru-RU" b="1" dirty="0" smtClean="0"/>
              <a:t>Михаил Зощенко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ru-RU" dirty="0" smtClean="0"/>
              <a:t>А в 64-й </a:t>
            </a:r>
            <a:r>
              <a:rPr lang="ru-RU" dirty="0" err="1" smtClean="0"/>
              <a:t>артбригаде</a:t>
            </a:r>
            <a:r>
              <a:rPr lang="ru-RU" dirty="0" smtClean="0"/>
              <a:t> воевал вольноопределяющийся </a:t>
            </a:r>
          </a:p>
          <a:p>
            <a:pPr marL="3086100" lvl="7" indent="0">
              <a:lnSpc>
                <a:spcPct val="110000"/>
              </a:lnSpc>
              <a:buFont typeface="Arial" pitchFamily="34" charset="0"/>
              <a:buNone/>
            </a:pPr>
            <a:r>
              <a:rPr lang="ru-RU" b="1" dirty="0" smtClean="0"/>
              <a:t>Валентин Катаев</a:t>
            </a:r>
            <a:r>
              <a:rPr lang="ru-RU" dirty="0" smtClean="0"/>
              <a:t>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4005064"/>
            <a:ext cx="65527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В 1917-м 16-м </a:t>
            </a:r>
            <a:r>
              <a:rPr lang="ru-RU" dirty="0" err="1" smtClean="0"/>
              <a:t>Менгрельским</a:t>
            </a:r>
            <a:r>
              <a:rPr lang="ru-RU" dirty="0" smtClean="0"/>
              <a:t> гренадерским полком командовал полковник </a:t>
            </a:r>
            <a:r>
              <a:rPr lang="ru-RU" b="1" dirty="0" smtClean="0"/>
              <a:t>Борис Михайлович Шапошников</a:t>
            </a:r>
            <a:r>
              <a:rPr lang="ru-RU" dirty="0" smtClean="0"/>
              <a:t>,  Маршал Советского Союза.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3316" name="Picture 4" descr="http://2.bp.blogspot.com/-3xMlUrMVqpI/U7TW7jsK52I/AAAAAAAAALM/YzvzWsLLUN0/s1600/%D0%B7%D0%BE%D1%89%D0%B5%D0%BD%D0%BA%D0%B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2" y="1758900"/>
            <a:ext cx="1838604" cy="18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tlttimes.ru/uploads/images/e/d/d/6/9463/d080ca01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6994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upload.wikimedia.org/wikipedia/commons/6/61/B_Shaposhnikov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02284"/>
            <a:ext cx="1368152" cy="20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548680"/>
            <a:ext cx="6465373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Ефрейтором-корректировщиком в 25-м корпусном </a:t>
            </a:r>
            <a:r>
              <a:rPr lang="ru-RU" dirty="0" err="1" smtClean="0"/>
              <a:t>авиаотрядев</a:t>
            </a:r>
            <a:r>
              <a:rPr lang="ru-RU" dirty="0" smtClean="0"/>
              <a:t> Сморгони служил </a:t>
            </a:r>
            <a:r>
              <a:rPr lang="ru-RU" b="1" dirty="0" smtClean="0"/>
              <a:t>Степан </a:t>
            </a:r>
            <a:r>
              <a:rPr lang="ru-RU" b="1" dirty="0"/>
              <a:t>Красовский</a:t>
            </a:r>
            <a:r>
              <a:rPr lang="ru-RU" dirty="0"/>
              <a:t>, впоследствии Маршал авиации.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3" y="3243839"/>
            <a:ext cx="5040560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Умело руководил штабом 64-й пехотной дивизии в 1915-м году полковник </a:t>
            </a:r>
            <a:r>
              <a:rPr lang="ru-RU" b="1" dirty="0"/>
              <a:t>Михаил </a:t>
            </a:r>
            <a:r>
              <a:rPr lang="ru-RU" b="1" dirty="0" err="1" smtClean="0"/>
              <a:t>Дроздовский</a:t>
            </a:r>
            <a:r>
              <a:rPr lang="ru-RU" dirty="0" smtClean="0"/>
              <a:t>…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81401" y="5661248"/>
            <a:ext cx="65527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Жуткие воспоминания о немецких газовых атаках в Сморгони остались у дочери Льва Толстого полковника </a:t>
            </a:r>
            <a:r>
              <a:rPr lang="ru-RU" b="1" dirty="0"/>
              <a:t>Александры Толстой</a:t>
            </a:r>
            <a:r>
              <a:rPr lang="ru-RU" dirty="0"/>
              <a:t>, заведовавшей госпиталем в </a:t>
            </a:r>
            <a:r>
              <a:rPr lang="ru-RU" dirty="0" smtClean="0"/>
              <a:t>Залесье.</a:t>
            </a:r>
            <a:endParaRPr lang="ru-RU" dirty="0"/>
          </a:p>
        </p:txBody>
      </p:sp>
      <p:pic>
        <p:nvPicPr>
          <p:cNvPr id="16386" name="Picture 2" descr="http://www.proza.ru/pics/2010/04/28/1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" y="332656"/>
            <a:ext cx="18536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wikimedia.org/wikipedia/commons/thumb/b/bf/Alexander_Kutepov.jpg/210px-Alexander_Kutep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88761"/>
            <a:ext cx="1813300" cy="25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pn14.info/wp-content/uploads/2014/01/droz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2988"/>
            <a:ext cx="17817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051720" y="3867284"/>
            <a:ext cx="5040560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/>
              <a:t>… а лично </a:t>
            </a:r>
            <a:r>
              <a:rPr lang="ru-RU" dirty="0"/>
              <a:t>водил в атаку 2-й батальон </a:t>
            </a:r>
            <a:r>
              <a:rPr lang="ru-RU" dirty="0" err="1"/>
              <a:t>преображенцев</a:t>
            </a:r>
            <a:r>
              <a:rPr lang="ru-RU" dirty="0"/>
              <a:t> капитан </a:t>
            </a:r>
            <a:r>
              <a:rPr lang="ru-RU" b="1" dirty="0"/>
              <a:t>Александр  </a:t>
            </a:r>
            <a:r>
              <a:rPr lang="ru-RU" b="1" dirty="0" err="1"/>
              <a:t>Кутепов</a:t>
            </a:r>
            <a:r>
              <a:rPr lang="ru-RU" dirty="0"/>
              <a:t> -  известные генералы Белого движения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92" name="Picture 8" descr="https://lib.1september.ru/2004/08/23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1910"/>
            <a:ext cx="19145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</a:t>
            </a:r>
            <a:r>
              <a:rPr lang="ru-RU" dirty="0" smtClean="0">
                <a:solidFill>
                  <a:srgbClr val="FF0000"/>
                </a:solidFill>
              </a:rPr>
              <a:t>память…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Немцы называли Сморгонь «русским Верденом» и в память о тех жесточайших боях композитор Герман Блюме написал «</a:t>
            </a:r>
            <a:r>
              <a:rPr lang="ru-RU" dirty="0" err="1"/>
              <a:t>Сморгонский</a:t>
            </a:r>
            <a:r>
              <a:rPr lang="ru-RU" dirty="0"/>
              <a:t> марш».</a:t>
            </a:r>
          </a:p>
          <a:p>
            <a:pPr marL="0" indent="0">
              <a:buNone/>
            </a:pPr>
            <a:r>
              <a:rPr lang="ru-RU" dirty="0"/>
              <a:t>Однако еще раньше на </a:t>
            </a:r>
            <a:r>
              <a:rPr lang="ru-RU" dirty="0" err="1"/>
              <a:t>сморгонской</a:t>
            </a:r>
            <a:r>
              <a:rPr lang="ru-RU" dirty="0"/>
              <a:t> земле прозвучала иная музыка - композитор Михаил Огинский сочинил здесь всемирно известный полонез «Прощание с Родиной</a:t>
            </a:r>
            <a:r>
              <a:rPr lang="ru-RU" dirty="0" smtClean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94" y="3169361"/>
            <a:ext cx="4248472" cy="262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4662" y="316936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солдаты у могилы товарища, 1916 г.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2996953"/>
            <a:ext cx="452298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Десятки тысяч солдат и офицеров, в том числе русских и  белорусов,  храбро сражались на </a:t>
            </a:r>
            <a:r>
              <a:rPr lang="ru-RU" dirty="0" err="1" smtClean="0"/>
              <a:t>сморгонских</a:t>
            </a:r>
            <a:r>
              <a:rPr lang="ru-RU" dirty="0" smtClean="0"/>
              <a:t> позициях в 1915-1917 годах.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 Сморгонь была единственным городом на фронте от Балтийского до Черного моря, который так долго и упорно — 810 дней — защищала российская  армия в Первую мировую войну.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Основной вопрос урока</a:t>
            </a:r>
          </a:p>
          <a:p>
            <a:pPr marL="0" indent="0" algn="ctr">
              <a:buNone/>
            </a:pP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finestspb.ru/upload/vopros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891785" cy="13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urmancity.com/murmansk/zvezda-gero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63960" y="2132856"/>
            <a:ext cx="7924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 что можно дать Сморгони звание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город-герой?</a:t>
            </a:r>
          </a:p>
        </p:txBody>
      </p:sp>
    </p:spTree>
    <p:extLst>
      <p:ext uri="{BB962C8B-B14F-4D97-AF65-F5344CB8AC3E}">
        <p14:creationId xmlns:p14="http://schemas.microsoft.com/office/powerpoint/2010/main" val="5137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1283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 период Великой Отечественной войны 12 городов получили звание города-героя за свою героическую оборону. К сожалению, в Первую мировую войну таких званий городам не давали, хотя многие из них были достойны этого. </a:t>
            </a:r>
          </a:p>
          <a:p>
            <a:pPr marL="0" indent="0">
              <a:buNone/>
            </a:pPr>
            <a:r>
              <a:rPr lang="ru-RU" sz="1800" dirty="0"/>
              <a:t>Сморгонь это небольшой белорусский городок близ литовской границы. 800 дней и ночей шли стратегические кровопролитные бои за эту небольшую железнодорожную станцию</a:t>
            </a:r>
            <a:r>
              <a:rPr lang="ru-RU" sz="1800" dirty="0" smtClean="0"/>
              <a:t>. О том, что происходило тогда в Сморгони, знал, пожалуй, весь мир. </a:t>
            </a:r>
            <a:r>
              <a:rPr lang="ru-RU" sz="1800" dirty="0"/>
              <a:t>Не случайно солдаты сложили и такую поговорку: «Кто под Сморгонью не бывал, тот войны не видал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1028" name="Picture 4" descr="http://vsr.mil.by/wp-content/uploads/2014/01/11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60136"/>
            <a:ext cx="6179840" cy="37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7504" y="5301207"/>
            <a:ext cx="2088232" cy="137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Руины на центральной площади Сморгони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1917 г.</a:t>
            </a:r>
          </a:p>
        </p:txBody>
      </p:sp>
    </p:spTree>
    <p:extLst>
      <p:ext uri="{BB962C8B-B14F-4D97-AF65-F5344CB8AC3E}">
        <p14:creationId xmlns:p14="http://schemas.microsoft.com/office/powerpoint/2010/main" val="17769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Сморгонь достойна звания «город-герой», потому что…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7924800" cy="3798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Сморгонь была единственным городом на </a:t>
            </a:r>
            <a:r>
              <a:rPr lang="ru-RU" dirty="0" smtClean="0"/>
              <a:t>фронте, </a:t>
            </a:r>
            <a:r>
              <a:rPr lang="ru-RU" dirty="0"/>
              <a:t>который так долго и упорно — 810 дней — защищала российская армия в Первую мировую войну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Стойкость, героизм и доблесть русских солдат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Русские войска остановили немецкое наступление и не допустили врага к Минску и Москве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Огромные потери русских войск</a:t>
            </a:r>
            <a:endParaRPr lang="ru-RU" dirty="0"/>
          </a:p>
        </p:txBody>
      </p:sp>
      <p:pic>
        <p:nvPicPr>
          <p:cNvPr id="4" name="Picture 4" descr="http://www.murmancity.com/murmansk/zvezda-gero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655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память сегодня…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3689745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2013 году </a:t>
            </a:r>
            <a:r>
              <a:rPr lang="ru-RU" dirty="0"/>
              <a:t>1 августа в России впервые отметили День памяти воинов, погибших в Первой мировой войне.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наши дни в Сморгони белорусы </a:t>
            </a:r>
            <a:r>
              <a:rPr lang="ru-RU" dirty="0"/>
              <a:t>наметили создать первый на территории СНГ военно-исторический мемориал, посвященный воинам Первой мировой.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8438" name="Picture 6" descr="Фотофакт: в Сморгони установили бронзовые скульптуры мемориала памяти жертв Первой мировой войны (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488814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:\Конкурс Урока Истории\Фрагменты военно-исторической мемориальной зоны в Сморгони, 2011 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73" y="1196752"/>
            <a:ext cx="49141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4918043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Центральное </a:t>
            </a:r>
            <a:r>
              <a:rPr lang="ru-RU" dirty="0"/>
              <a:t>место в нем будет занимать отлитая из бронзы скульптурная композиция «Крылатый гений солдатской славы».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2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Историческая память сегодня…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9545" y="1789410"/>
            <a:ext cx="3689745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Открытие мемориала планируется </a:t>
            </a:r>
          </a:p>
          <a:p>
            <a:pPr marL="0" indent="0" algn="ctr">
              <a:buNone/>
            </a:pPr>
            <a:r>
              <a:rPr lang="ru-RU" dirty="0" smtClean="0"/>
              <a:t>на 1 августа 2014 г.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1508" name="Picture 4" descr="http://www.sb.by/images/new_folder/10.04g/SOIUZ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1618"/>
            <a:ext cx="5352529" cy="30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smorgon.grodno-region.by/dfiles/000402_537388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19"/>
            <a:ext cx="4684120" cy="33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Лигута</a:t>
            </a:r>
            <a:r>
              <a:rPr lang="ru-RU" dirty="0" smtClean="0"/>
              <a:t> В. «</a:t>
            </a:r>
            <a:r>
              <a:rPr lang="ru-RU" dirty="0"/>
              <a:t>Русский Верден» 810-дневные бои у Сморгони (1915-1917</a:t>
            </a:r>
            <a:r>
              <a:rPr lang="ru-RU" dirty="0" smtClean="0"/>
              <a:t>)» // </a:t>
            </a:r>
            <a:r>
              <a:rPr lang="en-US" dirty="0">
                <a:hlinkClick r:id="rId2"/>
              </a:rPr>
              <a:t>http://hero1914.com/810-dnevnoe-protivostoyanie-u-smorgoni-1915-1917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Смольянинов</a:t>
            </a:r>
            <a:r>
              <a:rPr lang="ru-RU" dirty="0" smtClean="0"/>
              <a:t> М. «В окопах под Сморгонью. Газовые атаки на территории Белоруссии в годы Первой мировой войны» // Белорусская думка - №4 – 2012.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Солонец Г. «В боях под Сморгонью» // Белорусская военная газета – выпуск №5 // </a:t>
            </a:r>
            <a:r>
              <a:rPr lang="en-US" dirty="0"/>
              <a:t>http://vsr.mil.by/2014/01/14/v-boyax-pod-smorgonyu</a:t>
            </a:r>
            <a:r>
              <a:rPr lang="en-US" dirty="0" smtClean="0"/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Черкашин Н. </a:t>
            </a:r>
            <a:r>
              <a:rPr lang="ru-RU" dirty="0"/>
              <a:t>«Кто под Сморгонью не бывал, тот войны не видал</a:t>
            </a:r>
            <a:r>
              <a:rPr lang="ru-RU" dirty="0" smtClean="0"/>
              <a:t>» //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www.stoletie.ru/voyna_1914/kto_pod_smorgonju_ne_byval_tot_vojny_ne_vidal_448.htm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Документальный фильм «Сморгонь. Забытый фронт» (</a:t>
            </a:r>
            <a:r>
              <a:rPr lang="ru-RU" dirty="0" err="1" smtClean="0"/>
              <a:t>реж</a:t>
            </a:r>
            <a:r>
              <a:rPr lang="ru-RU" dirty="0" smtClean="0"/>
              <a:t>. Л. </a:t>
            </a:r>
            <a:r>
              <a:rPr lang="ru-RU" dirty="0" err="1" smtClean="0"/>
              <a:t>Клинцова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90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Основной вопрос урока</a:t>
            </a:r>
          </a:p>
          <a:p>
            <a:pPr marL="0" indent="0" algn="ctr">
              <a:buNone/>
            </a:pP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finestspb.ru/upload/vopros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891785" cy="13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urmancity.com/murmansk/zvezda-gero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63960" y="2132856"/>
            <a:ext cx="7924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 что можно дать Сморгони звание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город-герой?</a:t>
            </a:r>
          </a:p>
        </p:txBody>
      </p:sp>
    </p:spTree>
    <p:extLst>
      <p:ext uri="{BB962C8B-B14F-4D97-AF65-F5344CB8AC3E}">
        <p14:creationId xmlns:p14="http://schemas.microsoft.com/office/powerpoint/2010/main" val="1533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2720"/>
            <a:ext cx="7924800" cy="1143000"/>
          </a:xfrm>
        </p:spPr>
        <p:txBody>
          <a:bodyPr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Как это было…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3816424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Осенью 1915 года Первая мировая война докатилась и до Беларуси.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вечеру 15 сентября после восьмичасового боя немецкий кавалерийский полк</a:t>
            </a:r>
            <a:r>
              <a:rPr lang="ru-RU" dirty="0" smtClean="0"/>
              <a:t>, </a:t>
            </a:r>
            <a:r>
              <a:rPr lang="ru-RU" dirty="0"/>
              <a:t>занял Сморгонь. Русские маршевые роты вынужденно отступили на Крево. Но уже 20 сентября подошедшие части 4‑го Сибирского и 36‑го армейского корпусов русской армии с боем отбили город. В войска из Ставки поступил приказ: «Стоять насмерть! Ни шагу назад</a:t>
            </a:r>
            <a:r>
              <a:rPr lang="ru-RU" dirty="0" smtClean="0"/>
              <a:t>! За нами Россия!».</a:t>
            </a:r>
          </a:p>
          <a:p>
            <a:pPr marL="0" indent="0" fontAlgn="base">
              <a:buNone/>
            </a:pPr>
            <a:r>
              <a:rPr lang="ru-RU" dirty="0" smtClean="0"/>
              <a:t>Так </a:t>
            </a:r>
            <a:r>
              <a:rPr lang="ru-RU" dirty="0"/>
              <a:t>началась 810‑дневная битва за Сморгонь, у которой наступавшая немецкая армия впервые была остановлена и понесла значительные потери.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hist-geo.net/media/blogs/blog/BELARUS/Belarus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720"/>
            <a:ext cx="4887339" cy="62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mnesia.pavelbers.com/Marija%20Bochkareva%20225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998"/>
            <a:ext cx="3744416" cy="65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toletie.ru/upload/iblock/aea/18.jpg?rand=5622030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23953" r="3888"/>
          <a:stretch/>
        </p:blipFill>
        <p:spPr bwMode="auto">
          <a:xfrm>
            <a:off x="5530485" y="2884827"/>
            <a:ext cx="3091543" cy="38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146998"/>
            <a:ext cx="4752528" cy="5022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вечеру 24 сентября к Сморгони с запада, отходя с боями от  Вильно, подошли части Гвардейского корпуса. Элитные полки русской </a:t>
            </a:r>
            <a:r>
              <a:rPr lang="ru-RU" dirty="0" smtClean="0"/>
              <a:t>армии были </a:t>
            </a:r>
            <a:r>
              <a:rPr lang="ru-RU" dirty="0"/>
              <a:t>готовы встретить врага. Уже на следующий день начались кровавые схватки на переправе через </a:t>
            </a:r>
            <a:r>
              <a:rPr lang="ru-RU" dirty="0" err="1" smtClean="0"/>
              <a:t>Вилию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Русские отбили </a:t>
            </a:r>
            <a:r>
              <a:rPr lang="ru-RU" dirty="0"/>
              <a:t>все атаки, удержали </a:t>
            </a:r>
            <a:r>
              <a:rPr lang="ru-RU" dirty="0" err="1"/>
              <a:t>сморгонские</a:t>
            </a:r>
            <a:r>
              <a:rPr lang="ru-RU" dirty="0"/>
              <a:t> позиции и не пропустили врага на Минск – </a:t>
            </a:r>
            <a:r>
              <a:rPr lang="ru-RU" dirty="0" smtClean="0"/>
              <a:t>Москву.</a:t>
            </a:r>
          </a:p>
          <a:p>
            <a:pPr marL="0" indent="0">
              <a:buNone/>
            </a:pPr>
            <a:r>
              <a:rPr lang="ru-RU" i="1" dirty="0" smtClean="0"/>
              <a:t>Впервые </a:t>
            </a:r>
            <a:r>
              <a:rPr lang="ru-RU" i="1" dirty="0"/>
              <a:t>за время долгого отступления русских армий немцы были </a:t>
            </a:r>
            <a:r>
              <a:rPr lang="ru-RU" i="1" dirty="0" smtClean="0"/>
              <a:t>остановлены.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332656"/>
            <a:ext cx="6837412" cy="39707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Бои за Сморгонь были страшные</a:t>
            </a:r>
            <a:r>
              <a:rPr lang="ru-RU" dirty="0" smtClean="0"/>
              <a:t>. </a:t>
            </a:r>
            <a:r>
              <a:rPr lang="ru-RU" dirty="0"/>
              <a:t>Только в один день 25 сентября 1915 года в штыковых атаках погибли 5,5 тысячи немцев и 3,5 тысячи русских солдат гвардейских полков.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Утром над германскими окопами появился белый флаг. Немцы  просили о перемирии на четырехкилометровом участке фронта у реки </a:t>
            </a:r>
            <a:r>
              <a:rPr lang="ru-RU" dirty="0" err="1"/>
              <a:t>Вилии</a:t>
            </a:r>
            <a:r>
              <a:rPr lang="ru-RU" dirty="0"/>
              <a:t> для сбора раненых и убитых. Русские приняли предложение. Четыре резервных батальона без оружия и весь парк санитарных повозок дивизии собирали </a:t>
            </a:r>
            <a:r>
              <a:rPr lang="ru-RU" dirty="0" smtClean="0"/>
              <a:t>раненых </a:t>
            </a:r>
            <a:r>
              <a:rPr lang="ru-RU" dirty="0"/>
              <a:t>и убитых до 6 часов вечера.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За </a:t>
            </a:r>
            <a:r>
              <a:rPr lang="ru-RU" dirty="0"/>
              <a:t>время перемирия было захоронено 3800 павших русских солдат и офицеров, немцам было передано 5500 убитых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8" name="Picture 6" descr="http://www.istpravda.ru/upload/medialibrary/267/267c986ed5355aaeea54391c000eb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2924"/>
            <a:ext cx="3715544" cy="28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9182" r="19699"/>
          <a:stretch/>
        </p:blipFill>
        <p:spPr bwMode="auto">
          <a:xfrm>
            <a:off x="1619672" y="3427141"/>
            <a:ext cx="4158275" cy="28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06897" cy="48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554" y="332656"/>
            <a:ext cx="4561470" cy="260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концу 1915 года противники были истощены и усиленно зарывались в землю. Немцы заливали бетоном огневые точки и </a:t>
            </a:r>
            <a:r>
              <a:rPr lang="ru-RU" dirty="0" smtClean="0"/>
              <a:t>блиндажи. </a:t>
            </a:r>
            <a:r>
              <a:rPr lang="ru-RU" dirty="0"/>
              <a:t>Лабиринты окопов и траншей с каждым днем все увеличивались, десятки километров железных дорог – обычных и узкоколейных на паровозной и конной тяге – было построено у Сморгони по обеим сторонам </a:t>
            </a:r>
            <a:r>
              <a:rPr lang="ru-RU" dirty="0" smtClean="0"/>
              <a:t>фронта.</a:t>
            </a:r>
          </a:p>
        </p:txBody>
      </p:sp>
      <p:pic>
        <p:nvPicPr>
          <p:cNvPr id="4098" name="Picture 2" descr="I:\Конкурс Урока Истории\Немецкий дот под Сморгонь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4" y="4509120"/>
            <a:ext cx="3788635" cy="21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5189" y="5949280"/>
            <a:ext cx="359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Немецкие дот и укрепление под Сморгонью</a:t>
            </a:r>
            <a:endParaRPr lang="ru-RU" dirty="0"/>
          </a:p>
        </p:txBody>
      </p:sp>
      <p:pic>
        <p:nvPicPr>
          <p:cNvPr id="4100" name="Picture 4" descr="http://io.ua/18390444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8560" r="4234" b="24912"/>
          <a:stretch/>
        </p:blipFill>
        <p:spPr bwMode="auto">
          <a:xfrm>
            <a:off x="4139952" y="3789040"/>
            <a:ext cx="3712530" cy="20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17132" cy="266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26554" y="2636912"/>
            <a:ext cx="4360969" cy="2744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Началась «позиционная война».</a:t>
            </a:r>
            <a:r>
              <a:rPr lang="ru-RU" b="1" dirty="0" smtClean="0"/>
              <a:t> </a:t>
            </a:r>
            <a:r>
              <a:rPr lang="ru-RU" dirty="0" smtClean="0"/>
              <a:t>Круглосуточно была слышна ружейная и пулеметная стрельба, ураганный огонь вела артиллерия, в небе находились аэростаты и самолеты.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41893" y="2783096"/>
            <a:ext cx="35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Русские строят землянку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>
                <a:solidFill>
                  <a:srgbClr val="FF0000"/>
                </a:solidFill>
              </a:rPr>
              <a:t>Газовые атаки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1999" y="1283973"/>
            <a:ext cx="785083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Вспомните, когда и где впервые немецкими войсками был применен отравляющий хлорный газ?</a:t>
            </a:r>
            <a:endParaRPr lang="ru-RU" sz="24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2492896"/>
            <a:ext cx="8352928" cy="120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июля 1917 года, у бельгийского города Ипр англо-французские войска были обстреляны минами, содержавшими маслянистую жидкость. Так, впервые Германией был применён иприт.</a:t>
            </a:r>
          </a:p>
        </p:txBody>
      </p:sp>
      <p:pic>
        <p:nvPicPr>
          <p:cNvPr id="8194" name="Picture 2" descr="http://images.aif.ru/004/088/021c974c211c0ed737e122a822f24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082701" cy="27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eta.inosmi.ru/images/21259/16/2125916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/>
          <a:stretch/>
        </p:blipFill>
        <p:spPr bwMode="auto">
          <a:xfrm>
            <a:off x="4327443" y="3848405"/>
            <a:ext cx="4664900" cy="27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>
                <a:solidFill>
                  <a:srgbClr val="FF0000"/>
                </a:solidFill>
              </a:rPr>
              <a:t>Газовые атаки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4176464" cy="2304256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 smtClean="0"/>
              <a:t>На </a:t>
            </a:r>
            <a:r>
              <a:rPr lang="ru-RU" dirty="0" err="1"/>
              <a:t>сморгонском</a:t>
            </a:r>
            <a:r>
              <a:rPr lang="ru-RU" dirty="0"/>
              <a:t> </a:t>
            </a:r>
            <a:r>
              <a:rPr lang="ru-RU" dirty="0" smtClean="0"/>
              <a:t>участке </a:t>
            </a:r>
            <a:r>
              <a:rPr lang="ru-RU" dirty="0"/>
              <a:t>фронта кайзеровская армия прибегла к этому новому чудовищному оружию 12 октября 1915 года. С 3 до 5 часов ночи химической атаке подверглись позиции 3‑й гвардейской пехотной дивизии. Газ проник более чем на 20 километров. </a:t>
            </a:r>
          </a:p>
        </p:txBody>
      </p:sp>
      <p:pic>
        <p:nvPicPr>
          <p:cNvPr id="7170" name="Picture 2" descr="http://www.istpravda.ru/upload/medialibrary/822/822a507c409ade6e36cae905a14df9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/>
          <a:stretch/>
        </p:blipFill>
        <p:spPr bwMode="auto">
          <a:xfrm>
            <a:off x="251520" y="3422021"/>
            <a:ext cx="4411544" cy="31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morgon.org/forum/uploads/other/2013/04/16/207/post-207-1366104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b="7385"/>
          <a:stretch/>
        </p:blipFill>
        <p:spPr bwMode="auto">
          <a:xfrm>
            <a:off x="4443112" y="476672"/>
            <a:ext cx="4555755" cy="26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94411" y="3317498"/>
            <a:ext cx="410445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Font typeface="Arial" pitchFamily="34" charset="0"/>
              <a:buNone/>
            </a:pPr>
            <a:r>
              <a:rPr lang="ru-RU" dirty="0" smtClean="0"/>
              <a:t>Русские солдаты не сразу поняли, почему вдруг стало трудно дышать, а в воздухе появились целые облака серо-зеленого цвета с запахом вишни. От удушливого, вызывающего мучительный кашель газа не было спасения. Он проникал в любую щель.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571</TotalTime>
  <Words>1342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СМОРГОНЬ 810 ДНЕЙ, ПОТРЯСШИХ МИР</vt:lpstr>
      <vt:lpstr>Презентация PowerPoint</vt:lpstr>
      <vt:lpstr>Презентация PowerPoint</vt:lpstr>
      <vt:lpstr>Как это было…</vt:lpstr>
      <vt:lpstr>Презентация PowerPoint</vt:lpstr>
      <vt:lpstr>Презентация PowerPoint</vt:lpstr>
      <vt:lpstr>Презентация PowerPoint</vt:lpstr>
      <vt:lpstr>Газовые атаки</vt:lpstr>
      <vt:lpstr>Газовые атаки</vt:lpstr>
      <vt:lpstr>Презентация PowerPoint</vt:lpstr>
      <vt:lpstr>Газовые атаки</vt:lpstr>
      <vt:lpstr>Подвиг «ильи муромца»</vt:lpstr>
      <vt:lpstr>Подвиг «ильи муромца»</vt:lpstr>
      <vt:lpstr>1917 год…</vt:lpstr>
      <vt:lpstr>Презентация PowerPoint</vt:lpstr>
      <vt:lpstr>Презентация PowerPoint</vt:lpstr>
      <vt:lpstr>Презентация PowerPoint</vt:lpstr>
      <vt:lpstr>Историческая память…</vt:lpstr>
      <vt:lpstr>Презентация PowerPoint</vt:lpstr>
      <vt:lpstr>Сморгонь достойна звания «город-герой», потому что…</vt:lpstr>
      <vt:lpstr>Историческая память сегодня…</vt:lpstr>
      <vt:lpstr>Историческая память сегодня…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СМОРГОНЬ 810 ДНЕЙ, ПОТРЯСШИХ МИР</dc:title>
  <cp:lastModifiedBy>User</cp:lastModifiedBy>
  <cp:revision>46</cp:revision>
  <dcterms:modified xsi:type="dcterms:W3CDTF">2014-07-14T14:23:47Z</dcterms:modified>
</cp:coreProperties>
</file>